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BC8B-D39D-594C-8746-8F113B846104}" type="datetimeFigureOut">
              <a:rPr lang="en-US" smtClean="0"/>
              <a:pPr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0002-AAF8-6149-98C8-71B07F015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550" y="552941"/>
            <a:ext cx="5829300" cy="78153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Lori Ann"/>
                <a:cs typeface="Lori Ann"/>
              </a:rPr>
              <a:t>        </a:t>
            </a:r>
            <a:r>
              <a:rPr lang="en-US" sz="3600" b="1" dirty="0" smtClean="0">
                <a:latin typeface="Lori Ann"/>
                <a:cs typeface="Lori Ann"/>
              </a:rPr>
              <a:t>Work on Writing Menu</a:t>
            </a:r>
            <a:endParaRPr lang="en-US" sz="3600" b="1" dirty="0">
              <a:latin typeface="Lori Ann"/>
              <a:cs typeface="Lori An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3" y="1557216"/>
            <a:ext cx="6002231" cy="1236784"/>
          </a:xfr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rgbClr val="000000"/>
                </a:solidFill>
                <a:latin typeface="Lori Ann"/>
                <a:cs typeface="Lori Ann"/>
              </a:rPr>
              <a:t>Appetizers: (Must DO)</a:t>
            </a:r>
          </a:p>
          <a:p>
            <a:pPr lvl="0" algn="l"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Lori Ann"/>
                <a:cs typeface="Lori Ann"/>
              </a:rPr>
              <a:t> Working on </a:t>
            </a:r>
            <a:r>
              <a:rPr lang="en-US" sz="1600" dirty="0" smtClean="0">
                <a:solidFill>
                  <a:schemeClr val="tx1"/>
                </a:solidFill>
                <a:latin typeface="Lori Ann"/>
                <a:cs typeface="Lori Ann"/>
              </a:rPr>
              <a:t>Regular and Irregular Verbs : Worksheet</a:t>
            </a:r>
            <a:endParaRPr lang="en-US" sz="1600" dirty="0" smtClean="0">
              <a:solidFill>
                <a:schemeClr val="tx1"/>
              </a:solidFill>
              <a:latin typeface="Lori Ann"/>
              <a:cs typeface="Lori An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59200" y="10259"/>
            <a:ext cx="3009901" cy="7815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1400" dirty="0" smtClean="0">
                <a:latin typeface="Lori Ann"/>
                <a:cs typeface="Lori Ann"/>
              </a:rPr>
              <a:t>Name: ______________________</a:t>
            </a:r>
          </a:p>
          <a:p>
            <a:pPr lvl="0" algn="r">
              <a:spcBef>
                <a:spcPct val="0"/>
              </a:spcBef>
              <a:defRPr/>
            </a:pPr>
            <a:r>
              <a:rPr lang="en-US" sz="1400" dirty="0" smtClean="0">
                <a:latin typeface="Lori Ann"/>
                <a:cs typeface="Lori Ann"/>
              </a:rPr>
              <a:t>Selection: </a:t>
            </a:r>
            <a:r>
              <a:rPr lang="en-US" sz="1400" dirty="0" smtClean="0">
                <a:latin typeface="Lori Ann"/>
                <a:cs typeface="Lori Ann"/>
              </a:rPr>
              <a:t>Dear Mr. </a:t>
            </a:r>
            <a:r>
              <a:rPr lang="en-US" sz="1400" dirty="0" err="1" smtClean="0">
                <a:latin typeface="Lori Ann"/>
                <a:cs typeface="Lori Ann"/>
              </a:rPr>
              <a:t>Henshaw</a:t>
            </a:r>
            <a:endParaRPr lang="en-US" sz="1400" dirty="0" smtClean="0">
              <a:latin typeface="Lori Ann"/>
              <a:cs typeface="Lori Ann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14350" y="2997201"/>
            <a:ext cx="6002231" cy="2946400"/>
          </a:xfrm>
          <a:prstGeom prst="rect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Entrees: (Must DO)</a:t>
            </a:r>
          </a:p>
          <a:p>
            <a:pPr lvl="0">
              <a:spcBef>
                <a:spcPct val="20000"/>
              </a:spcBef>
              <a:buFont typeface="Arial"/>
              <a:buChar char="•"/>
              <a:defRPr/>
            </a:pPr>
            <a:r>
              <a:rPr lang="en-US" sz="1600" dirty="0" smtClean="0">
                <a:latin typeface="Lori Ann"/>
                <a:cs typeface="Lori Ann"/>
              </a:rPr>
              <a:t>Creative Writing</a:t>
            </a:r>
            <a:endParaRPr lang="en-US" sz="1600" dirty="0" smtClean="0">
              <a:latin typeface="Lori Ann"/>
              <a:cs typeface="Lori Ann"/>
            </a:endParaRPr>
          </a:p>
          <a:p>
            <a:pPr marL="800100" lvl="1" indent="-342900">
              <a:spcBef>
                <a:spcPct val="20000"/>
              </a:spcBef>
              <a:buAutoNum type="arabicParenR"/>
              <a:defRPr/>
            </a:pPr>
            <a:r>
              <a:rPr lang="en-US" sz="1600" dirty="0" smtClean="0">
                <a:latin typeface="Lori Ann"/>
                <a:cs typeface="Lori Ann"/>
              </a:rPr>
              <a:t>What if your food could talk? What would it say? Write a conversation you might have at dinnertime. </a:t>
            </a:r>
            <a:endParaRPr lang="en-US" sz="1600" dirty="0" smtClean="0">
              <a:latin typeface="Lori Ann"/>
              <a:cs typeface="Lori Ann"/>
            </a:endParaRPr>
          </a:p>
          <a:p>
            <a:pPr marL="800100" lvl="1" indent="-342900">
              <a:spcBef>
                <a:spcPct val="20000"/>
              </a:spcBef>
              <a:buAutoNum type="arabicParenR"/>
              <a:defRPr/>
            </a:pPr>
            <a:r>
              <a:rPr lang="en-US" sz="1600" dirty="0" smtClean="0">
                <a:latin typeface="Lori Ann"/>
                <a:cs typeface="Lori Ann"/>
              </a:rPr>
              <a:t>Make sure your conversation utilizes proper punctuation, quotations, and grammar.</a:t>
            </a:r>
          </a:p>
          <a:p>
            <a:pPr marL="800100" lvl="1" indent="-342900">
              <a:spcBef>
                <a:spcPct val="20000"/>
              </a:spcBef>
              <a:buAutoNum type="arabicParenR"/>
              <a:defRPr/>
            </a:pPr>
            <a:r>
              <a:rPr lang="en-US" sz="1600" dirty="0" smtClean="0">
                <a:latin typeface="Lori Ann"/>
                <a:cs typeface="Lori Ann"/>
              </a:rPr>
              <a:t>The conversation should entail approximately 5 lines. </a:t>
            </a:r>
          </a:p>
          <a:p>
            <a:pPr marL="800100" lvl="1" indent="-342900">
              <a:spcBef>
                <a:spcPct val="20000"/>
              </a:spcBef>
              <a:buAutoNum type="arabicParenR"/>
              <a:defRPr/>
            </a:pPr>
            <a:r>
              <a:rPr lang="en-US" sz="1600" dirty="0" smtClean="0">
                <a:latin typeface="Lori Ann"/>
                <a:cs typeface="Lori Ann"/>
              </a:rPr>
              <a:t>Please respond under LA section under Ms. Young’s website.</a:t>
            </a:r>
            <a:endParaRPr lang="en-US" sz="1600" dirty="0" smtClean="0">
              <a:latin typeface="Lori Ann"/>
              <a:cs typeface="Lori Ann"/>
            </a:endParaRPr>
          </a:p>
          <a:p>
            <a:pPr lvl="1">
              <a:spcBef>
                <a:spcPct val="20000"/>
              </a:spcBef>
              <a:defRPr/>
            </a:pPr>
            <a:endParaRPr lang="en-US" sz="1600" dirty="0" smtClean="0">
              <a:latin typeface="Lori Ann"/>
              <a:cs typeface="Lori Ann"/>
            </a:endParaRPr>
          </a:p>
          <a:p>
            <a:pPr>
              <a:spcBef>
                <a:spcPct val="20000"/>
              </a:spcBef>
              <a:buFont typeface="Arial"/>
              <a:buChar char="•"/>
            </a:pPr>
            <a:endParaRPr lang="en-US" sz="1600" dirty="0" smtClean="0">
              <a:solidFill>
                <a:srgbClr val="000000"/>
              </a:solidFill>
              <a:latin typeface="Lori Ann"/>
              <a:cs typeface="Lori Ann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4353" y="6057900"/>
            <a:ext cx="6002231" cy="2273300"/>
          </a:xfrm>
          <a:prstGeom prst="rect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Desserts: (May Select 1)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If the teacher has finished having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 a writing conference with you, you may type up the final copy of your personal narrative.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ori Ann"/>
              <a:ea typeface="+mn-ea"/>
              <a:cs typeface="Lori Ann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You may donate rice on </a:t>
            </a:r>
            <a:r>
              <a:rPr lang="en-US" sz="1600" dirty="0" err="1" smtClean="0">
                <a:latin typeface="Lori Ann"/>
                <a:cs typeface="Lori Ann"/>
              </a:rPr>
              <a:t>freerice.com</a:t>
            </a:r>
            <a:r>
              <a:rPr lang="en-US" sz="1600" dirty="0" smtClean="0">
                <a:latin typeface="Lori Ann"/>
                <a:cs typeface="Lori Ann"/>
              </a:rPr>
              <a:t> and set it to the “English Grammar” version.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 smtClean="0">
                <a:latin typeface="Lori Ann"/>
                <a:cs typeface="Lori Ann"/>
              </a:rPr>
              <a:t> Go to Ms. Young’s website under LA Resources and check out the links and explore the website.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1600" dirty="0" smtClean="0">
              <a:latin typeface="Lori Ann"/>
              <a:cs typeface="Lori An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50" y="401028"/>
            <a:ext cx="1022350" cy="1022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470879"/>
            <a:ext cx="5829300" cy="781537"/>
          </a:xfrm>
        </p:spPr>
        <p:txBody>
          <a:bodyPr/>
          <a:lstStyle/>
          <a:p>
            <a:r>
              <a:rPr lang="en-US" b="1" dirty="0" smtClean="0">
                <a:latin typeface="Lori Ann"/>
                <a:cs typeface="Lori Ann"/>
              </a:rPr>
              <a:t>     </a:t>
            </a:r>
            <a:r>
              <a:rPr lang="en-US" sz="3600" b="1" dirty="0" smtClean="0">
                <a:latin typeface="Lori Ann"/>
                <a:cs typeface="Lori Ann"/>
              </a:rPr>
              <a:t>Read to Self Menu</a:t>
            </a:r>
            <a:endParaRPr lang="en-US" sz="3600" b="1" dirty="0">
              <a:latin typeface="Lori Ann"/>
              <a:cs typeface="Lori An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040" y="1455616"/>
            <a:ext cx="6002231" cy="2176584"/>
          </a:xfr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rgbClr val="000000"/>
                </a:solidFill>
                <a:latin typeface="Lori Ann"/>
                <a:cs typeface="Lori Ann"/>
              </a:rPr>
              <a:t>Appetizers: (Must DO)</a:t>
            </a:r>
          </a:p>
          <a:p>
            <a:pPr algn="l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Lori Ann"/>
                <a:cs typeface="Lori Ann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Lori Ann"/>
                <a:cs typeface="Lori Ann"/>
              </a:rPr>
              <a:t>You will get together with your literature circle group and have a discussion with your group. Make sure all the members have opportunity to talk and share. Make sure everybody is doing their job.</a:t>
            </a:r>
            <a:endParaRPr lang="en-US" sz="1806" dirty="0">
              <a:solidFill>
                <a:srgbClr val="000000"/>
              </a:solidFill>
              <a:latin typeface="Lori Ann"/>
              <a:cs typeface="Lori An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1719" y="-117228"/>
            <a:ext cx="5829300" cy="781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j-ea"/>
                <a:cs typeface="Lori Ann"/>
              </a:rPr>
              <a:t>Name:</a:t>
            </a:r>
            <a:r>
              <a:rPr kumimoji="0" lang="en-US" sz="1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j-ea"/>
                <a:cs typeface="Lori Ann"/>
              </a:rPr>
              <a:t> ____________________________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aseline="0" dirty="0" smtClean="0">
                <a:latin typeface="Lori Ann"/>
                <a:ea typeface="+mj-ea"/>
                <a:cs typeface="Lori Ann"/>
              </a:rPr>
              <a:t>Date:</a:t>
            </a:r>
            <a:r>
              <a:rPr lang="en-US" sz="1500" dirty="0" smtClean="0">
                <a:latin typeface="Lori Ann"/>
                <a:ea typeface="+mj-ea"/>
                <a:cs typeface="Lori Ann"/>
              </a:rPr>
              <a:t> ____________________________</a:t>
            </a:r>
            <a:endParaRPr kumimoji="0" lang="en-US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ori Ann"/>
              <a:ea typeface="+mj-ea"/>
              <a:cs typeface="Lori Ann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12040" y="3860800"/>
            <a:ext cx="6002231" cy="1562100"/>
          </a:xfrm>
          <a:prstGeom prst="rect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Entrees: (Must DO)</a:t>
            </a:r>
            <a:r>
              <a:rPr lang="en-US" sz="2000" noProof="0" dirty="0" smtClean="0">
                <a:latin typeface="Lori Ann"/>
                <a:cs typeface="Lori Ann"/>
              </a:rPr>
              <a:t> </a:t>
            </a:r>
          </a:p>
          <a:p>
            <a:pPr>
              <a:spcBef>
                <a:spcPct val="20000"/>
              </a:spcBef>
              <a:buFont typeface="Arial"/>
              <a:buChar char="•"/>
            </a:pPr>
            <a:r>
              <a:rPr lang="en-US" sz="2000" noProof="0" dirty="0" smtClean="0">
                <a:latin typeface="Lori Ann"/>
                <a:cs typeface="Lori Ann"/>
              </a:rPr>
              <a:t>Read a </a:t>
            </a:r>
            <a:r>
              <a:rPr lang="en-US" sz="2000" dirty="0">
                <a:latin typeface="Lori Ann"/>
                <a:cs typeface="Lori Ann"/>
              </a:rPr>
              <a:t>“Just Right” Book </a:t>
            </a:r>
            <a:r>
              <a:rPr lang="en-US" sz="2000" dirty="0" smtClean="0">
                <a:latin typeface="Lori Ann"/>
                <a:cs typeface="Lori Ann"/>
              </a:rPr>
              <a:t>at </a:t>
            </a:r>
            <a:r>
              <a:rPr lang="en-US" sz="2000" dirty="0">
                <a:latin typeface="Lori Ann"/>
                <a:cs typeface="Lori Ann"/>
              </a:rPr>
              <a:t>your Book </a:t>
            </a:r>
            <a:r>
              <a:rPr lang="en-US" sz="2000" dirty="0" smtClean="0">
                <a:latin typeface="Lori Ann"/>
                <a:cs typeface="Lori Ann"/>
              </a:rPr>
              <a:t>area </a:t>
            </a:r>
            <a:r>
              <a:rPr lang="en-US" sz="2000" dirty="0">
                <a:latin typeface="Lori Ann"/>
                <a:cs typeface="Lori Ann"/>
              </a:rPr>
              <a:t>(Build Reading Stamina!) - At least 30 minutes each day</a:t>
            </a:r>
            <a:r>
              <a:rPr lang="en-US" sz="2000" dirty="0" smtClean="0">
                <a:latin typeface="Lori Ann"/>
                <a:cs typeface="Lori Ann"/>
              </a:rPr>
              <a:t>!</a:t>
            </a:r>
          </a:p>
          <a:p>
            <a:pPr>
              <a:spcBef>
                <a:spcPct val="20000"/>
              </a:spcBef>
              <a:buFont typeface="Arial"/>
              <a:buChar char="•"/>
            </a:pPr>
            <a:r>
              <a:rPr lang="en-US" sz="2000" noProof="0" dirty="0" smtClean="0">
                <a:latin typeface="Lori Ann"/>
                <a:cs typeface="Lori Ann"/>
              </a:rPr>
              <a:t>Take an AR test if you finished a book. </a:t>
            </a:r>
            <a:r>
              <a:rPr lang="en-US" sz="2000" noProof="0" dirty="0" smtClean="0">
                <a:latin typeface="Lori Ann"/>
                <a:cs typeface="Lori Ann"/>
              </a:rPr>
              <a:t> </a:t>
            </a:r>
            <a:endParaRPr lang="en-US" sz="2000" noProof="0" dirty="0" smtClean="0">
              <a:latin typeface="Lori Ann"/>
              <a:cs typeface="Lori Ann"/>
            </a:endParaRPr>
          </a:p>
          <a:p>
            <a:pPr lvl="0">
              <a:spcBef>
                <a:spcPct val="20000"/>
              </a:spcBef>
            </a:pPr>
            <a:r>
              <a:rPr lang="en-US" sz="2000" dirty="0" smtClean="0">
                <a:latin typeface="Lori Ann"/>
                <a:cs typeface="Lori Ann"/>
              </a:rPr>
              <a:t>		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ori Ann"/>
              <a:ea typeface="+mn-ea"/>
              <a:cs typeface="Lori Ann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12040" y="5740400"/>
            <a:ext cx="6002231" cy="1975338"/>
          </a:xfrm>
          <a:prstGeom prst="rect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Desserts: (May Select 1)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 Read a “fun” book of your interest.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dirty="0">
                <a:latin typeface="Lori Ann"/>
                <a:cs typeface="Lori Ann"/>
              </a:rPr>
              <a:t> </a:t>
            </a:r>
            <a:r>
              <a:rPr lang="en-US" sz="2000" dirty="0" smtClean="0">
                <a:latin typeface="Lori Ann"/>
                <a:cs typeface="Lori Ann"/>
              </a:rPr>
              <a:t>You can work on </a:t>
            </a:r>
            <a:r>
              <a:rPr lang="en-US" sz="2000" dirty="0" smtClean="0">
                <a:latin typeface="Lori Ann"/>
                <a:cs typeface="Lori Ann"/>
              </a:rPr>
              <a:t>your lit circle worksheets.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ori Ann"/>
              <a:ea typeface="+mn-ea"/>
              <a:cs typeface="Lori Ann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000" noProof="0" dirty="0">
                <a:latin typeface="Lori Ann"/>
                <a:cs typeface="Lori Ann"/>
              </a:rPr>
              <a:t> </a:t>
            </a:r>
            <a:r>
              <a:rPr lang="en-US" sz="2000" noProof="0" dirty="0" smtClean="0">
                <a:latin typeface="Lori Ann"/>
                <a:cs typeface="Lori Ann"/>
              </a:rPr>
              <a:t>Update Reading Progress Chart and Rewards Sheet.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ori Ann"/>
              <a:ea typeface="+mn-ea"/>
              <a:cs typeface="Lori Ann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ori Ann"/>
              <a:ea typeface="+mn-ea"/>
              <a:cs typeface="Lori An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68" y="387841"/>
            <a:ext cx="864575" cy="86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11338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550" y="336062"/>
            <a:ext cx="5829300" cy="781537"/>
          </a:xfrm>
        </p:spPr>
        <p:txBody>
          <a:bodyPr/>
          <a:lstStyle/>
          <a:p>
            <a:r>
              <a:rPr lang="en-US" b="1" dirty="0" smtClean="0">
                <a:latin typeface="Lori Ann"/>
                <a:cs typeface="Lori Ann"/>
              </a:rPr>
              <a:t>     </a:t>
            </a:r>
            <a:r>
              <a:rPr lang="en-US" sz="3600" b="1" dirty="0" smtClean="0">
                <a:latin typeface="Lori Ann"/>
                <a:cs typeface="Lori Ann"/>
              </a:rPr>
              <a:t>Word Work Menu</a:t>
            </a:r>
            <a:endParaRPr lang="en-US" sz="3600" b="1" dirty="0">
              <a:latin typeface="Lori Ann"/>
              <a:cs typeface="Lori An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040" y="1252416"/>
            <a:ext cx="6002231" cy="3002084"/>
          </a:xfr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solidFill>
                  <a:srgbClr val="000000"/>
                </a:solidFill>
                <a:latin typeface="Lori Ann"/>
                <a:cs typeface="Lori Ann"/>
              </a:rPr>
              <a:t>Appetizers: (Must Do)</a:t>
            </a:r>
            <a:endParaRPr lang="en-US" sz="2000" dirty="0" smtClean="0">
              <a:solidFill>
                <a:srgbClr val="000000"/>
              </a:solidFill>
              <a:latin typeface="Lori Ann"/>
              <a:cs typeface="Lori Ann"/>
            </a:endParaRPr>
          </a:p>
          <a:p>
            <a:pPr algn="l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Lori Ann"/>
                <a:cs typeface="Lori Ann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Lori Ann"/>
                <a:cs typeface="Lori Ann"/>
              </a:rPr>
              <a:t>Vocabulary - Practice Book page </a:t>
            </a:r>
            <a:r>
              <a:rPr lang="en-US" sz="2000" dirty="0" smtClean="0">
                <a:solidFill>
                  <a:srgbClr val="000000"/>
                </a:solidFill>
                <a:latin typeface="Lori Ann"/>
                <a:cs typeface="Lori Ann"/>
              </a:rPr>
              <a:t>247</a:t>
            </a:r>
            <a:endParaRPr lang="en-US" sz="2000" dirty="0" smtClean="0">
              <a:solidFill>
                <a:srgbClr val="000000"/>
              </a:solidFill>
              <a:latin typeface="Lori Ann"/>
              <a:cs typeface="Lori Ann"/>
            </a:endParaRPr>
          </a:p>
          <a:p>
            <a:pPr algn="l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Lori Ann"/>
                <a:cs typeface="Lori Ann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Lori Ann"/>
                <a:cs typeface="Lori Ann"/>
              </a:rPr>
              <a:t>Spelling – Practice Book page </a:t>
            </a:r>
            <a:r>
              <a:rPr lang="en-US" sz="2000" dirty="0" smtClean="0">
                <a:solidFill>
                  <a:srgbClr val="000000"/>
                </a:solidFill>
                <a:latin typeface="Lori Ann"/>
                <a:cs typeface="Lori Ann"/>
              </a:rPr>
              <a:t>252, 253, 254, 255</a:t>
            </a:r>
            <a:endParaRPr lang="en-US" sz="2000" dirty="0" smtClean="0">
              <a:solidFill>
                <a:srgbClr val="000000"/>
              </a:solidFill>
              <a:latin typeface="Lori Ann"/>
              <a:cs typeface="Lori Ann"/>
            </a:endParaRPr>
          </a:p>
          <a:p>
            <a:pPr algn="l"/>
            <a:endParaRPr lang="en-US" sz="2000" dirty="0">
              <a:solidFill>
                <a:srgbClr val="000000"/>
              </a:solidFill>
              <a:latin typeface="Lori Ann"/>
              <a:cs typeface="Lori An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82781" y="12700"/>
            <a:ext cx="3960919" cy="781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j-ea"/>
                <a:cs typeface="Lori Ann"/>
              </a:rPr>
              <a:t>Name:</a:t>
            </a:r>
            <a:r>
              <a:rPr kumimoji="0" lang="en-US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j-ea"/>
                <a:cs typeface="Lori Ann"/>
              </a:rPr>
              <a:t> ____________________________</a:t>
            </a:r>
            <a:endParaRPr lang="en-US" sz="1400" dirty="0" smtClean="0">
              <a:latin typeface="Lori Ann"/>
              <a:ea typeface="+mj-ea"/>
              <a:cs typeface="Lori Ann"/>
            </a:endParaRPr>
          </a:p>
          <a:p>
            <a:pPr lvl="0" algn="r">
              <a:spcBef>
                <a:spcPct val="0"/>
              </a:spcBef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j-ea"/>
                <a:cs typeface="Lori Ann"/>
              </a:rPr>
              <a:t>Selection: </a:t>
            </a:r>
            <a:r>
              <a:rPr lang="en-US" sz="1400" dirty="0" smtClean="0">
                <a:latin typeface="Lori Ann"/>
                <a:cs typeface="Lori Ann"/>
              </a:rPr>
              <a:t>Dear Mr. </a:t>
            </a:r>
            <a:r>
              <a:rPr lang="en-US" sz="1400" dirty="0" err="1" smtClean="0">
                <a:latin typeface="Lori Ann"/>
                <a:cs typeface="Lori Ann"/>
              </a:rPr>
              <a:t>Henshaw</a:t>
            </a: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ori Ann"/>
              <a:ea typeface="+mj-ea"/>
              <a:cs typeface="Lori Ann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12037" y="4425471"/>
            <a:ext cx="6002231" cy="2305529"/>
          </a:xfrm>
          <a:prstGeom prst="rect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Entrees: (Select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 1 that </a:t>
            </a:r>
            <a:r>
              <a:rPr lang="en-US" sz="2400" b="1" u="sng" dirty="0" smtClean="0">
                <a:latin typeface="Lori Ann"/>
                <a:cs typeface="Lori Ann"/>
              </a:rPr>
              <a:t>you did not choose last week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)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ori Ann"/>
              <a:ea typeface="+mn-ea"/>
              <a:cs typeface="Lori Ann"/>
            </a:endParaRPr>
          </a:p>
          <a:p>
            <a:pPr marL="342900" lvl="0" indent="-342900"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Select </a:t>
            </a:r>
            <a:r>
              <a:rPr lang="en-US" sz="1600" dirty="0">
                <a:solidFill>
                  <a:srgbClr val="000000"/>
                </a:solidFill>
                <a:latin typeface="Lori Ann"/>
                <a:cs typeface="Lori Ann"/>
              </a:rPr>
              <a:t>10 spelling words that are the most difficult for you,</a:t>
            </a:r>
          </a:p>
          <a:p>
            <a:pPr lvl="0">
              <a:defRPr/>
            </a:pPr>
            <a:r>
              <a:rPr lang="en-US" sz="1600" dirty="0">
                <a:solidFill>
                  <a:srgbClr val="000000"/>
                </a:solidFill>
                <a:latin typeface="Lori Ann"/>
                <a:cs typeface="Lori Ann"/>
              </a:rPr>
              <a:t>using a dictionary, look up the definition and write it down.</a:t>
            </a:r>
          </a:p>
          <a:p>
            <a:pPr marL="342900" lvl="0" indent="-342900"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Select </a:t>
            </a:r>
            <a:r>
              <a:rPr lang="en-US" sz="1600" dirty="0">
                <a:solidFill>
                  <a:srgbClr val="000000"/>
                </a:solidFill>
                <a:latin typeface="Lori Ann"/>
                <a:cs typeface="Lori Ann"/>
              </a:rPr>
              <a:t>10 spelling words and sketch out a visual/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illustration for </a:t>
            </a:r>
            <a:r>
              <a:rPr lang="en-US" sz="1600" dirty="0">
                <a:solidFill>
                  <a:srgbClr val="000000"/>
                </a:solidFill>
                <a:latin typeface="Lori Ann"/>
                <a:cs typeface="Lori Ann"/>
              </a:rPr>
              <a:t>each word to help you remember the meaning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.</a:t>
            </a:r>
          </a:p>
          <a:p>
            <a:pPr marL="342900" lvl="0" indent="-342900"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Select 10 spelling words and write antonyms or synonyms.</a:t>
            </a:r>
          </a:p>
          <a:p>
            <a:pPr marL="342900" lvl="0" indent="-342900"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From the selection, 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“Dear Mr. </a:t>
            </a:r>
            <a:r>
              <a:rPr lang="en-US" sz="1600" dirty="0" err="1" smtClean="0">
                <a:solidFill>
                  <a:srgbClr val="000000"/>
                </a:solidFill>
                <a:latin typeface="Lori Ann"/>
                <a:cs typeface="Lori Ann"/>
              </a:rPr>
              <a:t>Henshaw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,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” find 10 words that have either 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suffix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Lori Ann"/>
                <a:cs typeface="Lori Ann"/>
              </a:rPr>
              <a:t>ly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/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ness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/</a:t>
            </a:r>
            <a:r>
              <a:rPr lang="en-US" sz="1600" dirty="0" err="1" smtClean="0">
                <a:solidFill>
                  <a:srgbClr val="000000"/>
                </a:solidFill>
                <a:latin typeface="Lori Ann"/>
                <a:cs typeface="Lori Ann"/>
              </a:rPr>
              <a:t>ful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/less. </a:t>
            </a:r>
            <a:r>
              <a:rPr lang="en-US" sz="1600" dirty="0" smtClean="0">
                <a:solidFill>
                  <a:srgbClr val="000000"/>
                </a:solidFill>
                <a:latin typeface="Lori Ann"/>
                <a:cs typeface="Lori Ann"/>
              </a:rPr>
              <a:t>Then write the definition of each word.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12037" y="6934200"/>
            <a:ext cx="6002231" cy="1975338"/>
          </a:xfrm>
          <a:prstGeom prst="rect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ori Ann"/>
                <a:ea typeface="+mn-ea"/>
                <a:cs typeface="Lori Ann"/>
              </a:rPr>
              <a:t>Desserts: (May Select 1)</a:t>
            </a:r>
            <a:endParaRPr lang="en-US" sz="1600" dirty="0" smtClean="0">
              <a:latin typeface="Lori Ann"/>
              <a:cs typeface="Lori Ann"/>
            </a:endParaRPr>
          </a:p>
          <a:p>
            <a:pPr lvl="0">
              <a:spcBef>
                <a:spcPct val="20000"/>
              </a:spcBef>
              <a:buFont typeface="Arial"/>
              <a:buChar char="•"/>
            </a:pPr>
            <a:r>
              <a:rPr lang="en-US" sz="1600" dirty="0">
                <a:latin typeface="Lori Ann"/>
                <a:cs typeface="Lori Ann"/>
              </a:rPr>
              <a:t> </a:t>
            </a:r>
            <a:r>
              <a:rPr lang="en-US" sz="1600" dirty="0" err="1" smtClean="0">
                <a:latin typeface="Lori Ann"/>
                <a:cs typeface="Lori Ann"/>
              </a:rPr>
              <a:t>freerice.com</a:t>
            </a:r>
            <a:r>
              <a:rPr lang="en-US" sz="1600" dirty="0" smtClean="0">
                <a:latin typeface="Lori Ann"/>
                <a:cs typeface="Lori Ann"/>
              </a:rPr>
              <a:t>  </a:t>
            </a:r>
          </a:p>
          <a:p>
            <a:pPr lvl="0">
              <a:spcBef>
                <a:spcPct val="20000"/>
              </a:spcBef>
              <a:buFont typeface="Arial"/>
              <a:buChar char="•"/>
            </a:pPr>
            <a:r>
              <a:rPr lang="en-US" sz="1600" dirty="0" smtClean="0">
                <a:latin typeface="Lori Ann"/>
                <a:cs typeface="Lori Ann"/>
              </a:rPr>
              <a:t>Catch </a:t>
            </a:r>
            <a:r>
              <a:rPr lang="en-US" sz="1600" dirty="0" smtClean="0">
                <a:latin typeface="Lori Ann"/>
                <a:cs typeface="Lori Ann"/>
              </a:rPr>
              <a:t>up on work for Daily Four</a:t>
            </a:r>
            <a:r>
              <a:rPr lang="en-US" sz="1600" dirty="0" smtClean="0">
                <a:latin typeface="Lori Ann"/>
                <a:cs typeface="Lori Ann"/>
              </a:rPr>
              <a:t>.</a:t>
            </a:r>
          </a:p>
          <a:p>
            <a:pPr lvl="0">
              <a:spcBef>
                <a:spcPct val="20000"/>
              </a:spcBef>
              <a:buFont typeface="Arial"/>
              <a:buChar char="•"/>
            </a:pPr>
            <a:r>
              <a:rPr lang="en-US" sz="1600" dirty="0">
                <a:latin typeface="Lori Ann"/>
                <a:cs typeface="Lori Ann"/>
              </a:rPr>
              <a:t> </a:t>
            </a:r>
            <a:r>
              <a:rPr lang="en-US" sz="1600" dirty="0" smtClean="0">
                <a:latin typeface="Lori Ann"/>
                <a:cs typeface="Lori Ann"/>
              </a:rPr>
              <a:t>Quiz your partner on </a:t>
            </a:r>
            <a:r>
              <a:rPr lang="en-US" sz="1600" smtClean="0">
                <a:latin typeface="Lori Ann"/>
                <a:cs typeface="Lori Ann"/>
              </a:rPr>
              <a:t>spelling words. </a:t>
            </a:r>
            <a:endParaRPr lang="en-US" sz="1600" dirty="0" smtClean="0">
              <a:latin typeface="Lori Ann"/>
              <a:cs typeface="Lori An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37" y="336062"/>
            <a:ext cx="859694" cy="8596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459</Words>
  <Application>Microsoft Macintosh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    Work on Writing Menu</vt:lpstr>
      <vt:lpstr>     Read to Self Menu</vt:lpstr>
      <vt:lpstr>     Word Work Menu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Work Menu</dc:title>
  <dc:creator>Jenny Chien</dc:creator>
  <cp:lastModifiedBy>Hyun Young</cp:lastModifiedBy>
  <cp:revision>29</cp:revision>
  <cp:lastPrinted>2012-10-17T02:39:22Z</cp:lastPrinted>
  <dcterms:created xsi:type="dcterms:W3CDTF">2013-01-14T05:34:51Z</dcterms:created>
  <dcterms:modified xsi:type="dcterms:W3CDTF">2013-02-12T16:03:44Z</dcterms:modified>
</cp:coreProperties>
</file>